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notesMasterIdLst>
    <p:notesMasterId r:id="rId9"/>
  </p:notesMasterIdLst>
  <p:handoutMasterIdLst>
    <p:handoutMasterId r:id="rId10"/>
  </p:handoutMasterIdLst>
  <p:sldIdLst>
    <p:sldId id="256" r:id="rId2"/>
    <p:sldId id="265" r:id="rId3"/>
    <p:sldId id="257" r:id="rId4"/>
    <p:sldId id="269" r:id="rId5"/>
    <p:sldId id="320" r:id="rId6"/>
    <p:sldId id="270" r:id="rId7"/>
    <p:sldId id="321" r:id="rId8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  <a:srgbClr val="990000"/>
    <a:srgbClr val="FFCCFF"/>
    <a:srgbClr val="F0F5BD"/>
    <a:srgbClr val="073661"/>
    <a:srgbClr val="943724"/>
    <a:srgbClr val="E39B8D"/>
    <a:srgbClr val="D8725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99" autoAdjust="0"/>
    <p:restoredTop sz="94717" autoAdjust="0"/>
  </p:normalViewPr>
  <p:slideViewPr>
    <p:cSldViewPr>
      <p:cViewPr>
        <p:scale>
          <a:sx n="107" d="100"/>
          <a:sy n="107" d="100"/>
        </p:scale>
        <p:origin x="-32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66" y="-84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Foglio_di_lavoro_di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view3D>
      <c:rotY val="80"/>
      <c:perspective val="0"/>
    </c:view3D>
    <c:plotArea>
      <c:layout>
        <c:manualLayout>
          <c:layoutTarget val="inner"/>
          <c:xMode val="edge"/>
          <c:yMode val="edge"/>
          <c:x val="1.0604453870625681E-3"/>
          <c:y val="0.24513618677042998"/>
          <c:w val="0.80063626723223758"/>
          <c:h val="0.5817120622568096"/>
        </c:manualLayout>
      </c:layout>
      <c:pie3DChart>
        <c:varyColors val="1"/>
        <c:dLbls/>
      </c:pie3DChart>
      <c:spPr>
        <a:noFill/>
        <a:ln w="25400">
          <a:noFill/>
        </a:ln>
      </c:spPr>
    </c:plotArea>
    <c:plotVisOnly val="1"/>
    <c:dispBlanksAs val="zero"/>
  </c:chart>
  <c:spPr>
    <a:solidFill>
      <a:schemeClr val="bg1"/>
    </a:solidFill>
    <a:ln>
      <a:noFill/>
    </a:ln>
  </c:spPr>
  <c:txPr>
    <a:bodyPr/>
    <a:lstStyle/>
    <a:p>
      <a:pPr>
        <a:defRPr sz="91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it-IT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title>
      <c:layout/>
    </c:title>
    <c:view3D>
      <c:rotY val="80"/>
      <c:perspective val="0"/>
    </c:view3D>
    <c:plotArea>
      <c:layout>
        <c:manualLayout>
          <c:layoutTarget val="inner"/>
          <c:xMode val="edge"/>
          <c:yMode val="edge"/>
          <c:x val="8.1933830248574382E-2"/>
          <c:y val="0.35814723531305798"/>
          <c:w val="0.79957582184517495"/>
          <c:h val="0.58171206225680949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 w="22211">
              <a:solidFill>
                <a:schemeClr val="tx1"/>
              </a:solidFill>
              <a:prstDash val="solid"/>
            </a:ln>
          </c:spPr>
          <c:explosion val="25"/>
          <c:dPt>
            <c:idx val="0"/>
            <c:spPr>
              <a:solidFill>
                <a:schemeClr val="accent5">
                  <a:lumMod val="75000"/>
                </a:schemeClr>
              </a:solidFill>
              <a:ln w="22211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rgbClr val="969696"/>
              </a:solidFill>
              <a:ln w="22211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13761397177966769"/>
                  <c:y val="-6.4061667243793308E-2"/>
                </c:manualLayout>
              </c:layout>
              <c:tx>
                <c:rich>
                  <a:bodyPr/>
                  <a:lstStyle/>
                  <a:p>
                    <a:pPr>
                      <a:defRPr sz="2272" b="1" i="0" u="none" strike="noStrike" baseline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4800" dirty="0" smtClean="0">
                        <a:solidFill>
                          <a:srgbClr val="FF0000"/>
                        </a:solidFill>
                      </a:rPr>
                      <a:t>69%</a:t>
                    </a:r>
                    <a:endParaRPr lang="en-US" sz="4800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0%" sourceLinked="0"/>
              <c:spPr>
                <a:noFill/>
                <a:ln w="22211">
                  <a:noFill/>
                </a:ln>
              </c:spPr>
              <c:dLblPos val="bestFit"/>
              <c:showLegendKey val="1"/>
            </c:dLbl>
            <c:dLbl>
              <c:idx val="1"/>
              <c:layout>
                <c:manualLayout>
                  <c:x val="-6.1988073238175194E-3"/>
                  <c:y val="-9.1388141868360973E-2"/>
                </c:manualLayout>
              </c:layout>
              <c:tx>
                <c:rich>
                  <a:bodyPr/>
                  <a:lstStyle/>
                  <a:p>
                    <a:pPr>
                      <a:defRPr sz="3200" b="1" i="0" u="none" strike="noStrike" baseline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sz="3200" dirty="0" smtClean="0"/>
                      <a:t>31%</a:t>
                    </a:r>
                    <a:endParaRPr lang="en-US" sz="3200" dirty="0"/>
                  </a:p>
                </c:rich>
              </c:tx>
              <c:numFmt formatCode="0%" sourceLinked="0"/>
              <c:spPr>
                <a:noFill/>
                <a:ln w="22211">
                  <a:noFill/>
                </a:ln>
              </c:spPr>
              <c:dLblPos val="bestFit"/>
              <c:showLegendKey val="1"/>
            </c:dLbl>
            <c:numFmt formatCode="0%" sourceLinked="0"/>
            <c:spPr>
              <a:noFill/>
              <a:ln w="22211">
                <a:noFill/>
              </a:ln>
            </c:spPr>
            <c:txPr>
              <a:bodyPr/>
              <a:lstStyle/>
              <a:p>
                <a:pPr>
                  <a:defRPr sz="87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showLegendKey val="1"/>
            <c:showPercent val="1"/>
            <c:showLeaderLines val="1"/>
          </c:dLbls>
          <c:cat>
            <c:strRef>
              <c:f>Sheet1!$B$1:$C$1</c:f>
              <c:strCache>
                <c:ptCount val="2"/>
                <c:pt idx="0">
                  <c:v>Rifiuti Differenziati</c:v>
                </c:pt>
                <c:pt idx="1">
                  <c:v>Secco Residuo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68</c:v>
                </c:pt>
                <c:pt idx="1">
                  <c:v>32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1107">
              <a:solidFill>
                <a:schemeClr val="tx1"/>
              </a:solidFill>
              <a:prstDash val="solid"/>
            </a:ln>
          </c:spPr>
          <c:explosion val="25"/>
          <c:dPt>
            <c:idx val="0"/>
            <c:spPr>
              <a:solidFill>
                <a:schemeClr val="accent1"/>
              </a:solidFill>
              <a:ln w="11107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Sheet1!$B$1:$C$1</c:f>
              <c:strCache>
                <c:ptCount val="2"/>
                <c:pt idx="0">
                  <c:v>Rifiuti Differenziati</c:v>
                </c:pt>
                <c:pt idx="1">
                  <c:v>Secco Residuo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11107">
              <a:solidFill>
                <a:schemeClr val="tx1"/>
              </a:solidFill>
              <a:prstDash val="solid"/>
            </a:ln>
          </c:spPr>
          <c:explosion val="25"/>
          <c:dPt>
            <c:idx val="0"/>
            <c:spPr>
              <a:solidFill>
                <a:schemeClr val="accent1"/>
              </a:solidFill>
              <a:ln w="11107">
                <a:solidFill>
                  <a:schemeClr val="tx1"/>
                </a:solidFill>
                <a:prstDash val="solid"/>
              </a:ln>
            </c:spPr>
          </c:dPt>
          <c:dPt>
            <c:idx val="1"/>
            <c:spPr>
              <a:solidFill>
                <a:schemeClr val="accent2"/>
              </a:solidFill>
              <a:ln w="11107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Sheet1!$B$1:$C$1</c:f>
              <c:strCache>
                <c:ptCount val="2"/>
                <c:pt idx="0">
                  <c:v>Rifiuti Differenziati</c:v>
                </c:pt>
                <c:pt idx="1">
                  <c:v>Secco Residuo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</c:numCache>
            </c:numRef>
          </c:val>
        </c:ser>
        <c:dLbls/>
      </c:pie3DChart>
      <c:spPr>
        <a:solidFill>
          <a:schemeClr val="bg2"/>
        </a:solidFill>
        <a:ln w="11107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69383070720164441"/>
          <c:y val="7.4320872414848735E-2"/>
          <c:w val="0.28313897770652696"/>
          <c:h val="0.16536988432001559"/>
        </c:manualLayout>
      </c:layout>
      <c:spPr>
        <a:solidFill>
          <a:schemeClr val="bg1"/>
        </a:solidFill>
        <a:ln w="2774">
          <a:solidFill>
            <a:schemeClr val="tx1"/>
          </a:solidFill>
          <a:prstDash val="solid"/>
        </a:ln>
      </c:spPr>
      <c:txPr>
        <a:bodyPr/>
        <a:lstStyle/>
        <a:p>
          <a:pPr>
            <a:defRPr sz="1306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it-IT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87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it-IT"/>
    </a:p>
  </c:txPr>
  <c:externalData r:id="rId1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tiff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0.81897</cdr:x>
      <cdr:y>0.8496</cdr:y>
    </cdr:from>
    <cdr:to>
      <cdr:x>0.97696</cdr:x>
      <cdr:y>0.97402</cdr:y>
    </cdr:to>
    <cdr:pic>
      <cdr:nvPicPr>
        <cdr:cNvPr id="2" name="Segnaposto contenuto 3"/>
        <cdr:cNvPicPr>
          <a:picLocks xmlns:a="http://schemas.openxmlformats.org/drawingml/2006/main" noGrp="1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xmlns="" val="0"/>
            </a:ext>
          </a:extLst>
        </a:blip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7239000" y="4394200"/>
          <a:ext cx="1396558" cy="6435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  <cdr:relSizeAnchor xmlns:cdr="http://schemas.openxmlformats.org/drawingml/2006/chartDrawing">
    <cdr:from>
      <cdr:x>0.01724</cdr:x>
      <cdr:y>0.02455</cdr:y>
    </cdr:from>
    <cdr:to>
      <cdr:x>0.96552</cdr:x>
      <cdr:y>0.8496</cdr:y>
    </cdr:to>
    <cdr:sp macro="" textlink="">
      <cdr:nvSpPr>
        <cdr:cNvPr id="3" name="Rettangolo arrotondato 2"/>
        <cdr:cNvSpPr/>
      </cdr:nvSpPr>
      <cdr:spPr>
        <a:xfrm xmlns:a="http://schemas.openxmlformats.org/drawingml/2006/main">
          <a:off x="152400" y="127000"/>
          <a:ext cx="8382000" cy="426720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>
            <a:lnSpc>
              <a:spcPct val="150000"/>
            </a:lnSpc>
            <a:spcAft>
              <a:spcPts val="0"/>
            </a:spcAft>
          </a:pPr>
          <a:r>
            <a:rPr lang="it-IT" sz="1600" dirty="0" smtClean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  <a:ea typeface="Times New Roman"/>
            </a:rPr>
            <a:t>Autorizzata al </a:t>
          </a:r>
          <a:r>
            <a:rPr lang="it-IT" sz="1600" dirty="0" err="1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ea typeface="Times New Roman"/>
            </a:rPr>
            <a:t>R</a:t>
          </a:r>
          <a:r>
            <a:rPr lang="it-IT" sz="1600" dirty="0" err="1" smtClean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  <a:ea typeface="Times New Roman"/>
            </a:rPr>
            <a:t>evamping</a:t>
          </a:r>
          <a:r>
            <a:rPr lang="it-IT" sz="1600" dirty="0" smtClean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  <a:ea typeface="Times New Roman"/>
            </a:rPr>
            <a:t> di un impianto di trattamento meccanico-biologico nel Comune di Sante Marie (AQ) </a:t>
          </a:r>
        </a:p>
        <a:p xmlns:a="http://schemas.openxmlformats.org/drawingml/2006/main">
          <a:pPr algn="ctr">
            <a:lnSpc>
              <a:spcPct val="150000"/>
            </a:lnSpc>
            <a:spcAft>
              <a:spcPts val="0"/>
            </a:spcAft>
          </a:pPr>
          <a:r>
            <a:rPr lang="it-IT" sz="1600" dirty="0" smtClean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  <a:ea typeface="Times New Roman"/>
            </a:rPr>
            <a:t> </a:t>
          </a:r>
          <a:endParaRPr lang="it-IT" sz="1050" dirty="0" smtClean="0">
            <a:solidFill>
              <a:schemeClr val="accent1">
                <a:lumMod val="75000"/>
              </a:schemeClr>
            </a:solidFill>
            <a:effectLst/>
            <a:latin typeface="Arial Black" panose="020B0A04020102020204" pitchFamily="34" charset="0"/>
            <a:ea typeface="Times New Roman"/>
          </a:endParaRPr>
        </a:p>
        <a:p xmlns:a="http://schemas.openxmlformats.org/drawingml/2006/main">
          <a:pPr algn="ctr">
            <a:lnSpc>
              <a:spcPct val="150000"/>
            </a:lnSpc>
            <a:spcAft>
              <a:spcPts val="1200"/>
            </a:spcAft>
          </a:pPr>
          <a:r>
            <a:rPr lang="it-IT" sz="1800" dirty="0" smtClean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  <a:ea typeface="Times New Roman"/>
            </a:rPr>
            <a:t>Centro di </a:t>
          </a:r>
          <a:r>
            <a:rPr lang="it-IT" sz="18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ea typeface="Times New Roman"/>
            </a:rPr>
            <a:t>Raccolta Comunale nel Comune di </a:t>
          </a:r>
          <a:r>
            <a:rPr lang="it-IT" sz="18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ea typeface="Times New Roman"/>
            </a:rPr>
            <a:t>T</a:t>
          </a:r>
          <a:r>
            <a:rPr lang="it-IT" sz="18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ea typeface="Times New Roman"/>
            </a:rPr>
            <a:t>agliacozzo</a:t>
          </a:r>
          <a:endParaRPr lang="it-IT" sz="1800" dirty="0" smtClean="0">
            <a:solidFill>
              <a:schemeClr val="accent1">
                <a:lumMod val="75000"/>
              </a:schemeClr>
            </a:solidFill>
            <a:effectLst/>
            <a:latin typeface="Arial Black" panose="020B0A04020102020204" pitchFamily="34" charset="0"/>
            <a:ea typeface="Times New Roman"/>
          </a:endParaRPr>
        </a:p>
        <a:p xmlns:a="http://schemas.openxmlformats.org/drawingml/2006/main">
          <a:pPr lvl="0" algn="ctr">
            <a:lnSpc>
              <a:spcPct val="150000"/>
            </a:lnSpc>
            <a:spcAft>
              <a:spcPts val="1200"/>
            </a:spcAft>
          </a:pPr>
          <a:r>
            <a:rPr lang="it-IT" sz="1800" dirty="0" smtClean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  <a:ea typeface="Times New Roman"/>
            </a:rPr>
            <a:t>Centro di </a:t>
          </a:r>
          <a:r>
            <a:rPr lang="it-IT" sz="18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ea typeface="Times New Roman"/>
            </a:rPr>
            <a:t>Raccolta Comunale nel Comune di Luco Dei Marsi</a:t>
          </a:r>
          <a:endParaRPr lang="it-IT" sz="1800" dirty="0" smtClean="0">
            <a:effectLst/>
            <a:latin typeface="Arial Black" panose="020B0A04020102020204" pitchFamily="34" charset="0"/>
            <a:ea typeface="Times New Roman"/>
          </a:endParaRPr>
        </a:p>
        <a:p xmlns:a="http://schemas.openxmlformats.org/drawingml/2006/main">
          <a:pPr lvl="0" algn="ctr">
            <a:lnSpc>
              <a:spcPct val="150000"/>
            </a:lnSpc>
            <a:spcAft>
              <a:spcPts val="1200"/>
            </a:spcAft>
          </a:pPr>
          <a:r>
            <a:rPr lang="it-IT" sz="1800" dirty="0" smtClean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  <a:ea typeface="Times New Roman"/>
            </a:rPr>
            <a:t>Centro di </a:t>
          </a:r>
          <a:r>
            <a:rPr lang="it-IT" sz="1800" dirty="0" smtClean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ea typeface="Times New Roman"/>
            </a:rPr>
            <a:t>Raccolta Intercomunale nel Comune di Civitella Roveto.</a:t>
          </a:r>
        </a:p>
        <a:p xmlns:a="http://schemas.openxmlformats.org/drawingml/2006/main">
          <a:pPr lvl="0" algn="ctr">
            <a:lnSpc>
              <a:spcPct val="150000"/>
            </a:lnSpc>
            <a:spcAft>
              <a:spcPts val="1200"/>
            </a:spcAft>
          </a:pPr>
          <a:r>
            <a:rPr lang="it-IT" sz="1800" dirty="0" smtClean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  <a:ea typeface="Times New Roman"/>
            </a:rPr>
            <a:t>Progettualità previste nel nuovo PRGR</a:t>
          </a:r>
          <a:endParaRPr lang="it-IT" sz="1800" dirty="0">
            <a:effectLst/>
            <a:latin typeface="Arial Black" panose="020B0A04020102020204" pitchFamily="34" charset="0"/>
            <a:ea typeface="Times New Roman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it-IT"/>
              <a:t>le percentuali riportate si riferiscono alle zone più avanzate del Nord Italia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0190B11-D406-49F1-8DB7-AA141853A50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98069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r>
              <a:rPr lang="it-IT"/>
              <a:t>le percentuali riportate si riferiscono alle zone più avanzate del Nord Italia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8B8D711-F0E0-4BEC-99E5-DC8171808D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7619443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it-IT" smtClean="0"/>
              <a:t>le percentuali riportate si riferiscono alle zone più avanzate del Nord Italia</a:t>
            </a: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22031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8BEA8-EB45-4374-9D94-15C7D4D1FBD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4BD4D-B798-4857-BA02-19D7AAAA4D3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00200" y="2507787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CAFA5-0512-43AE-A809-777CB49FB9A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CBA46-34B5-4CD8-89C6-925079CDC82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1" y="2362201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2362201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B8C35-1121-4E1C-A031-397791E39B2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5ED73-521D-4FE2-BB8B-108DB56DCBC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8B3C6-0E27-41DA-9DD3-0AE5A046967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1" y="1524001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E45B4-8FE6-47E5-9D3C-B3501F1152E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BD729-8503-40F7-9910-40EFB26D58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05BB0-7402-4AF8-9EE4-5BE9638240C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67ECB-B8FA-496A-8C95-29B765DB979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4648200" y="1600201"/>
            <a:ext cx="4038600" cy="4525963"/>
          </a:xfrm>
        </p:spPr>
        <p:txBody>
          <a:bodyPr>
            <a:normAutofit/>
          </a:bodyPr>
          <a:lstStyle/>
          <a:p>
            <a:pPr lvl="0"/>
            <a:endParaRPr lang="it-IT" noProof="0" smtClean="0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93C85-3EE7-497E-BC13-4872C6ED133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olo, tes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4648200" y="1600201"/>
            <a:ext cx="4038600" cy="4525963"/>
          </a:xfrm>
        </p:spPr>
        <p:txBody>
          <a:bodyPr>
            <a:normAutofit/>
          </a:bodyPr>
          <a:lstStyle/>
          <a:p>
            <a:pPr lvl="0"/>
            <a:endParaRPr lang="it-IT" noProof="0" smtClean="0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FCDBA-1457-4C68-A8FC-075DEF45CCF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2051" name="Segnaposto testo 1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57200" y="6416676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124200" y="6416676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924800" y="6416676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F923148-DF52-42A4-AD4A-C393D309B1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</p:sldLayoutIdLst>
  <p:transition>
    <p:fade thruBlk="1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hyperlink" Target="http://www.google.it/url?sa=i&amp;rct=j&amp;q=&amp;esrc=s&amp;source=images&amp;cd=&amp;ved=0ahUKEwjovPbgsabUAhWLOxQKHSwZBBsQjRwIBw&amp;url=http://www.consorzioportorafael.it/servizi-consortili/raccolta-differenziata/&amp;psig=AFQjCNG92Rq4lpMmI_05C-j_ODX5_7wz-Q&amp;ust=1496737746125689" TargetMode="External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:\Users\Ugo Federici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" y="6096000"/>
            <a:ext cx="1300076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C:\Users\Ugo Federici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0078" y="6096000"/>
            <a:ext cx="1300076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C:\Users\Ugo Federici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6096000"/>
            <a:ext cx="1320178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C:\Users\Ugo Federici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92976" y="6096000"/>
            <a:ext cx="1300076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:\Users\Ugo Federici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0154" y="6096000"/>
            <a:ext cx="1300076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C:\Users\Ugo Federici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3848" y="6096000"/>
            <a:ext cx="1300076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Ugo Federici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1778" y="6096000"/>
            <a:ext cx="1300076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2371" y="152400"/>
            <a:ext cx="2459934" cy="1143000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533400" y="1752600"/>
            <a:ext cx="8229600" cy="1143000"/>
          </a:xfrm>
        </p:spPr>
        <p:txBody>
          <a:bodyPr>
            <a:noAutofit/>
          </a:bodyPr>
          <a:lstStyle/>
          <a:p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000" dirty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000" dirty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000" dirty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32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SEGEN </a:t>
            </a:r>
            <a:r>
              <a:rPr lang="it-IT" sz="3200" dirty="0">
                <a:solidFill>
                  <a:schemeClr val="accent1">
                    <a:lumMod val="75000"/>
                  </a:schemeClr>
                </a:solidFill>
                <a:effectLst/>
              </a:rPr>
              <a:t>S.p.A., </a:t>
            </a:r>
            <a:r>
              <a:rPr lang="it-IT" sz="32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nasce </a:t>
            </a:r>
            <a:r>
              <a:rPr lang="it-IT" sz="3200" dirty="0">
                <a:solidFill>
                  <a:schemeClr val="accent1">
                    <a:lumMod val="75000"/>
                  </a:schemeClr>
                </a:solidFill>
                <a:effectLst/>
              </a:rPr>
              <a:t>nel </a:t>
            </a:r>
            <a:r>
              <a:rPr lang="it-IT" sz="32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1995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.</a:t>
            </a: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Società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effectLst/>
              </a:rPr>
              <a:t>per azioni a capitale totalmente pubblico, costituita con l’obiettivo di promuovere una gestione imprenditoriale dei servizi di igiene urbana in ambito sovra-comunale.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400" dirty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it-IT" sz="2400" dirty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14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effectLst/>
              </a:rPr>
              <a:t>soci (13 Comuni  e la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Comunità 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effectLst/>
              </a:rPr>
              <a:t>Montana </a:t>
            </a:r>
            <a:r>
              <a:rPr lang="it-IT" sz="24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Montagna Marsicana</a:t>
            </a:r>
            <a:r>
              <a:rPr lang="it-IT" sz="2400" dirty="0">
                <a:solidFill>
                  <a:schemeClr val="accent1">
                    <a:lumMod val="75000"/>
                  </a:schemeClr>
                </a:solidFill>
                <a:effectLst/>
              </a:rPr>
              <a:t>), ognuno titolare di un numero di quote, che in linea di principio è proporzionato al numero degli abitanti.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5791200"/>
          </a:xfrm>
          <a:solidFill>
            <a:schemeClr val="bg1"/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400" dirty="0">
                <a:effectLst/>
              </a:rPr>
              <a:t>Gestisce con affidamento in House i servizi di igiene urbana di </a:t>
            </a:r>
            <a:r>
              <a:rPr lang="it-IT" sz="2400" dirty="0" smtClean="0">
                <a:effectLst/>
              </a:rPr>
              <a:t>11 </a:t>
            </a:r>
            <a:r>
              <a:rPr lang="it-IT" sz="2400" dirty="0">
                <a:effectLst/>
              </a:rPr>
              <a:t>Comuni: Balsorano, San Vincenzo Valle Roveto, Morino, Civita D’Antino, Civitella Roveto, Canistro, Capistrello, Castellafiume, Luco dei Marsi</a:t>
            </a:r>
            <a:r>
              <a:rPr lang="it-IT" sz="2400" dirty="0" smtClean="0">
                <a:effectLst/>
              </a:rPr>
              <a:t>, Sante Marie </a:t>
            </a:r>
            <a:r>
              <a:rPr lang="it-IT" sz="2400" dirty="0">
                <a:effectLst/>
              </a:rPr>
              <a:t>e Tagliacozzo, </a:t>
            </a:r>
            <a:r>
              <a:rPr lang="it-IT" sz="2400" dirty="0" smtClean="0">
                <a:effectLst/>
              </a:rPr>
              <a:t/>
            </a:r>
            <a:br>
              <a:rPr lang="it-IT" sz="2400" dirty="0" smtClean="0">
                <a:effectLst/>
              </a:rPr>
            </a:br>
            <a:r>
              <a:rPr lang="it-IT" sz="2400" dirty="0" smtClean="0">
                <a:effectLst/>
              </a:rPr>
              <a:t>tutti </a:t>
            </a:r>
            <a:r>
              <a:rPr lang="it-IT" sz="2400" dirty="0">
                <a:effectLst/>
              </a:rPr>
              <a:t>Comuni della Provincia di L’Aquila, occupandosi dell’intero ciclo dei rifiuti, dal sistema di raccolta porta a porta di tutte le tipologie,  </a:t>
            </a:r>
            <a:r>
              <a:rPr lang="it-IT" sz="2400" dirty="0" smtClean="0">
                <a:effectLst/>
              </a:rPr>
              <a:t/>
            </a:r>
            <a:br>
              <a:rPr lang="it-IT" sz="2400" dirty="0" smtClean="0">
                <a:effectLst/>
              </a:rPr>
            </a:br>
            <a:r>
              <a:rPr lang="it-IT" sz="2400" dirty="0" smtClean="0">
                <a:effectLst/>
              </a:rPr>
              <a:t>al </a:t>
            </a:r>
            <a:r>
              <a:rPr lang="it-IT" sz="2400" dirty="0">
                <a:effectLst/>
              </a:rPr>
              <a:t>trasporto al trattamento in apposito impianto, </a:t>
            </a:r>
            <a:r>
              <a:rPr lang="it-IT" sz="2400" dirty="0" smtClean="0">
                <a:effectLst/>
              </a:rPr>
              <a:t/>
            </a:r>
            <a:br>
              <a:rPr lang="it-IT" sz="2400" dirty="0" smtClean="0">
                <a:effectLst/>
              </a:rPr>
            </a:br>
            <a:r>
              <a:rPr lang="it-IT" sz="2400" dirty="0" smtClean="0">
                <a:effectLst/>
              </a:rPr>
              <a:t>promuovendo </a:t>
            </a:r>
            <a:r>
              <a:rPr lang="it-IT" sz="2400" dirty="0">
                <a:effectLst/>
              </a:rPr>
              <a:t>il riciclo ed il recupero, fino ad occuparsi del conferimento finale.</a:t>
            </a:r>
            <a:br>
              <a:rPr lang="it-IT" sz="2400" dirty="0">
                <a:effectLst/>
              </a:rPr>
            </a:br>
            <a:endParaRPr lang="it-IT" sz="2400" dirty="0" smtClean="0">
              <a:solidFill>
                <a:schemeClr val="tx1"/>
              </a:solidFill>
            </a:endParaRPr>
          </a:p>
        </p:txBody>
      </p:sp>
      <p:pic>
        <p:nvPicPr>
          <p:cNvPr id="9" name="Segnaposto contenut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162800" y="5741208"/>
            <a:ext cx="1396558" cy="6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mmagine 4" descr="sfond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-457200" y="2438400"/>
            <a:ext cx="5334000" cy="7318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IL TERRITORIO</a:t>
            </a:r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438400"/>
            <a:ext cx="4343400" cy="2971800"/>
          </a:xfrm>
        </p:spPr>
        <p:txBody>
          <a:bodyPr>
            <a:normAutofit fontScale="92500" lnSpcReduction="20000"/>
          </a:bodyPr>
          <a:lstStyle/>
          <a:p>
            <a:pPr marL="4763" indent="-47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it-IT" dirty="0" smtClean="0"/>
          </a:p>
          <a:p>
            <a:pPr marL="4763" indent="-47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it-IT" dirty="0" smtClean="0">
              <a:latin typeface="Calibri" pitchFamily="34" charset="0"/>
            </a:endParaRPr>
          </a:p>
          <a:p>
            <a:pPr marL="4763" indent="-47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Sono interessati:</a:t>
            </a:r>
          </a:p>
          <a:p>
            <a:pPr marL="4763" indent="-47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11 </a:t>
            </a:r>
            <a:r>
              <a:rPr lang="it-I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comuni</a:t>
            </a:r>
          </a:p>
          <a:p>
            <a:pPr marL="4763" indent="-47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35.000</a:t>
            </a:r>
            <a:r>
              <a:rPr lang="it-I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abitanti</a:t>
            </a:r>
          </a:p>
          <a:p>
            <a:pPr marL="4763" indent="-47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420</a:t>
            </a:r>
            <a:r>
              <a:rPr lang="it-I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it-IT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km</a:t>
            </a:r>
            <a:r>
              <a:rPr lang="it-IT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²</a:t>
            </a:r>
            <a:endParaRPr lang="it-IT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  <a:p>
            <a:pPr marL="4763" indent="-47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it-IT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63</a:t>
            </a:r>
            <a:r>
              <a:rPr lang="it-IT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abitanti/</a:t>
            </a:r>
            <a:r>
              <a:rPr lang="it-IT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km²</a:t>
            </a:r>
            <a:endParaRPr lang="it-IT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4763" indent="-4763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it-IT" dirty="0" smtClean="0"/>
          </a:p>
        </p:txBody>
      </p:sp>
      <p:pic>
        <p:nvPicPr>
          <p:cNvPr id="2" name="Picture 6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495800" y="1676401"/>
            <a:ext cx="4343400" cy="4106863"/>
          </a:xfrm>
          <a:noFill/>
        </p:spPr>
      </p:pic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1" y="0"/>
          <a:ext cx="1800225" cy="1371600"/>
        </p:xfrm>
        <a:graphic>
          <a:graphicData uri="http://schemas.openxmlformats.org/presentationml/2006/ole">
            <p:oleObj spid="_x0000_s1063" name="Immagine bitmap" r:id="rId5" imgW="1800476" imgH="1800476" progId="PBrush">
              <p:embed/>
            </p:oleObj>
          </a:graphicData>
        </a:graphic>
      </p:graphicFrame>
      <p:pic>
        <p:nvPicPr>
          <p:cNvPr id="1056" name="Picture 32" descr="Risultati immagini per raccolta differenziata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43" b="7994"/>
          <a:stretch/>
        </p:blipFill>
        <p:spPr bwMode="auto">
          <a:xfrm>
            <a:off x="0" y="5943600"/>
            <a:ext cx="2133600" cy="77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2" descr="Risultati immagini per raccolta differenziata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43" b="7994"/>
          <a:stretch/>
        </p:blipFill>
        <p:spPr bwMode="auto">
          <a:xfrm>
            <a:off x="2125462" y="5943599"/>
            <a:ext cx="1836938" cy="77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2" descr="Risultati immagini per raccolta differenziata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43" b="7994"/>
          <a:stretch/>
        </p:blipFill>
        <p:spPr bwMode="auto">
          <a:xfrm>
            <a:off x="3924670" y="5943600"/>
            <a:ext cx="1942730" cy="77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2" descr="Risultati immagini per raccolta differenziata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43" b="7994"/>
          <a:stretch/>
        </p:blipFill>
        <p:spPr bwMode="auto">
          <a:xfrm>
            <a:off x="5867400" y="5943600"/>
            <a:ext cx="1942730" cy="77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2" descr="Risultati immagini per raccolta differenziata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43" r="31340" b="7994"/>
          <a:stretch/>
        </p:blipFill>
        <p:spPr bwMode="auto">
          <a:xfrm>
            <a:off x="7810130" y="5943598"/>
            <a:ext cx="1333870" cy="776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13931"/>
            <a:ext cx="1828801" cy="118146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7094300" y="3421615"/>
            <a:ext cx="10839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LUCO DEI MARSI</a:t>
            </a:r>
            <a:endParaRPr lang="it-IT" sz="900" b="1" dirty="0">
              <a:solidFill>
                <a:schemeClr val="tx1">
                  <a:lumMod val="75000"/>
                  <a:lumOff val="2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791200" y="0"/>
            <a:ext cx="33528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507630" y="1828800"/>
            <a:ext cx="753732" cy="18466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600" b="0" cap="none" spc="0" dirty="0" smtClean="0">
                <a:ln w="18415" cmpd="sng">
                  <a:solidFill>
                    <a:schemeClr val="tx1"/>
                  </a:solidFill>
                  <a:prstDash val="solid"/>
                </a:ln>
                <a:latin typeface="AMGDT" panose="02000400000000000000" pitchFamily="2" charset="0"/>
              </a:rPr>
              <a:t>SANTE MARIE</a:t>
            </a:r>
            <a:endParaRPr lang="it-IT" sz="600" b="0" cap="none" spc="0" dirty="0">
              <a:ln w="18415" cmpd="sng">
                <a:solidFill>
                  <a:schemeClr val="tx1"/>
                </a:solidFill>
                <a:prstDash val="solid"/>
              </a:ln>
              <a:latin typeface="AMGDT" panose="02000400000000000000" pitchFamily="2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4000" dirty="0" smtClean="0">
                <a:solidFill>
                  <a:schemeClr val="tx1"/>
                </a:solidFill>
              </a:rPr>
              <a:t>IMPIANTISTICA</a:t>
            </a:r>
          </a:p>
        </p:txBody>
      </p:sp>
      <p:graphicFrame>
        <p:nvGraphicFramePr>
          <p:cNvPr id="4" name="Object 7"/>
          <p:cNvGraphicFramePr>
            <a:graphicFrameLocks noGrp="1" noChangeAspect="1"/>
          </p:cNvGraphicFramePr>
          <p:nvPr>
            <p:ph type="chart" sz="half" idx="2"/>
            <p:extLst>
              <p:ext uri="{D42A27DB-BD31-4B8C-83A1-F6EECF244321}">
                <p14:modId xmlns:p14="http://schemas.microsoft.com/office/powerpoint/2010/main" xmlns="" val="2148430314"/>
              </p:ext>
            </p:extLst>
          </p:nvPr>
        </p:nvGraphicFramePr>
        <p:xfrm>
          <a:off x="152400" y="1473200"/>
          <a:ext cx="8839200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1524000" y="152401"/>
            <a:ext cx="6172200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2800" dirty="0" smtClean="0">
                <a:latin typeface="Aharoni" pitchFamily="2" charset="-79"/>
                <a:cs typeface="Aharoni" pitchFamily="2" charset="-79"/>
              </a:rPr>
              <a:t>Rifiuti raccolti nella rete dei comuni SEGEN nell’Anno </a:t>
            </a:r>
            <a:r>
              <a:rPr lang="it-IT" sz="3600" dirty="0" smtClean="0">
                <a:latin typeface="Aharoni" pitchFamily="2" charset="-79"/>
                <a:cs typeface="Aharoni" pitchFamily="2" charset="-79"/>
              </a:rPr>
              <a:t>2017</a:t>
            </a:r>
            <a:endParaRPr lang="it-IT" sz="28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95300" y="1295400"/>
            <a:ext cx="8229600" cy="5105400"/>
          </a:xfrm>
        </p:spPr>
        <p:txBody>
          <a:bodyPr/>
          <a:lstStyle/>
          <a:p>
            <a:r>
              <a:rPr lang="it-IT" sz="2400" b="1" dirty="0" smtClean="0"/>
              <a:t>    Rifiuti Complessivi Raccolte dalla SEGEN Spa </a:t>
            </a:r>
          </a:p>
          <a:p>
            <a:pPr algn="ctr"/>
            <a:r>
              <a:rPr lang="it-IT" b="1" dirty="0"/>
              <a:t>c</a:t>
            </a:r>
            <a:r>
              <a:rPr lang="it-IT" b="1" dirty="0" smtClean="0"/>
              <a:t>irca</a:t>
            </a:r>
            <a:r>
              <a:rPr lang="it-IT" sz="3600" b="1" dirty="0" smtClean="0"/>
              <a:t> Kg. 12.227.100 </a:t>
            </a:r>
            <a:r>
              <a:rPr lang="it-IT" sz="3200" b="1" dirty="0" smtClean="0"/>
              <a:t>,   </a:t>
            </a:r>
            <a:r>
              <a:rPr lang="it-IT" dirty="0" smtClean="0"/>
              <a:t>di </a:t>
            </a:r>
            <a:r>
              <a:rPr lang="it-IT" dirty="0"/>
              <a:t>cui</a:t>
            </a:r>
          </a:p>
          <a:p>
            <a:pPr algn="ctr"/>
            <a:endParaRPr lang="it-IT" sz="3200" b="1" dirty="0" smtClean="0"/>
          </a:p>
          <a:p>
            <a:r>
              <a:rPr lang="it-IT" b="1" dirty="0" smtClean="0"/>
              <a:t>Rifiuti INDIFFERENZIATI    </a:t>
            </a:r>
            <a:r>
              <a:rPr lang="it-IT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Kg. 3.882.553</a:t>
            </a:r>
          </a:p>
          <a:p>
            <a:endParaRPr lang="it-IT" sz="3200" b="1" dirty="0" smtClean="0">
              <a:solidFill>
                <a:srgbClr val="006600"/>
              </a:solidFill>
            </a:endParaRPr>
          </a:p>
          <a:p>
            <a:r>
              <a:rPr lang="it-IT" sz="3200" b="1" dirty="0" smtClean="0">
                <a:solidFill>
                  <a:srgbClr val="006600"/>
                </a:solidFill>
              </a:rPr>
              <a:t>Rifiuti Differenziati avviati a Recupero</a:t>
            </a:r>
          </a:p>
          <a:p>
            <a:pPr algn="ctr"/>
            <a:r>
              <a:rPr lang="it-IT" sz="6000" b="1" dirty="0">
                <a:solidFill>
                  <a:srgbClr val="006600"/>
                </a:solidFill>
              </a:rPr>
              <a:t>Kg. </a:t>
            </a:r>
            <a:r>
              <a:rPr lang="it-IT" sz="6000" b="1" dirty="0" smtClean="0">
                <a:solidFill>
                  <a:srgbClr val="006600"/>
                </a:solidFill>
              </a:rPr>
              <a:t>8.344.547</a:t>
            </a:r>
          </a:p>
          <a:p>
            <a:endParaRPr lang="it-IT" sz="3600" dirty="0"/>
          </a:p>
        </p:txBody>
      </p:sp>
      <p:pic>
        <p:nvPicPr>
          <p:cNvPr id="4" name="Segnaposto contenut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7504" y="6093296"/>
            <a:ext cx="1396558" cy="6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533400" y="457201"/>
            <a:ext cx="800100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3200" dirty="0">
                <a:latin typeface="Aharoni" pitchFamily="2" charset="-79"/>
                <a:cs typeface="Aharoni" pitchFamily="2" charset="-79"/>
              </a:rPr>
              <a:t>% </a:t>
            </a:r>
            <a:r>
              <a:rPr lang="it-IT" sz="3200" dirty="0" smtClean="0">
                <a:latin typeface="Aharoni" pitchFamily="2" charset="-79"/>
                <a:cs typeface="Aharoni" pitchFamily="2" charset="-79"/>
              </a:rPr>
              <a:t>Media </a:t>
            </a:r>
            <a:r>
              <a:rPr lang="it-IT" sz="3200" dirty="0">
                <a:latin typeface="Aharoni" pitchFamily="2" charset="-79"/>
                <a:cs typeface="Aharoni" pitchFamily="2" charset="-79"/>
              </a:rPr>
              <a:t>di </a:t>
            </a:r>
            <a:r>
              <a:rPr lang="it-IT" sz="3200" dirty="0" smtClean="0">
                <a:latin typeface="Aharoni" pitchFamily="2" charset="-79"/>
                <a:cs typeface="Aharoni" pitchFamily="2" charset="-79"/>
              </a:rPr>
              <a:t>R.D. raggiunta dai Comuni raggiunta nell’Anno </a:t>
            </a:r>
            <a:r>
              <a:rPr lang="it-IT" sz="4000" dirty="0" smtClean="0">
                <a:latin typeface="Aharoni" pitchFamily="2" charset="-79"/>
                <a:cs typeface="Aharoni" pitchFamily="2" charset="-79"/>
              </a:rPr>
              <a:t>2017</a:t>
            </a:r>
            <a:endParaRPr lang="it-IT" sz="3200" dirty="0"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4" name="Object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95778022"/>
              </p:ext>
            </p:extLst>
          </p:nvPr>
        </p:nvGraphicFramePr>
        <p:xfrm>
          <a:off x="290514" y="1463675"/>
          <a:ext cx="8562975" cy="498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Segnaposto contenut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7924800" y="6231523"/>
            <a:ext cx="1091758" cy="50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category"/>
        </p:bldSub>
      </p:bldGraphic>
      <p:bldGraphic spid="4" grpId="1">
        <p:bldSub>
          <a:bldChart bld="category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Riconoscimenti </a:t>
            </a:r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it-IT" sz="2000" dirty="0"/>
              <a:t>Nel corso della sua attività la SEGEN </a:t>
            </a:r>
            <a:r>
              <a:rPr lang="it-IT" sz="2000" dirty="0" err="1"/>
              <a:t>SpA</a:t>
            </a:r>
            <a:r>
              <a:rPr lang="it-IT" sz="2000" dirty="0"/>
              <a:t> è stata menzionata dalla Regione Abruzzo come un'azienda pubblica virtuosa per esperienza e professionalità </a:t>
            </a:r>
            <a:r>
              <a:rPr lang="it-IT" sz="2000" dirty="0" smtClean="0"/>
              <a:t>nell’erogazione dei </a:t>
            </a:r>
            <a:r>
              <a:rPr lang="it-IT" sz="2000" dirty="0"/>
              <a:t>servizi, a cominciare da quello del porta a porta per tutte le tipologie di rifiuto.</a:t>
            </a:r>
          </a:p>
          <a:p>
            <a:pPr algn="ctr"/>
            <a:r>
              <a:rPr lang="it-IT" sz="2000" dirty="0"/>
              <a:t>In tal senso sono molti i riconoscimenti e premi nazionali e regionali che la SEGEN Spa ha ricevuto, come l’essere costantemente presente nella classifica dei migliori  12 Consorzi nazionali del settore rifiuti sotto i 100.000 </a:t>
            </a:r>
            <a:r>
              <a:rPr lang="it-IT" sz="2000" dirty="0" smtClean="0"/>
              <a:t>abitanti (Legambiente), </a:t>
            </a:r>
            <a:r>
              <a:rPr lang="it-IT" sz="2000" dirty="0"/>
              <a:t>unica realtà dell’intero Centro-Sud, sia come erogazione del servizio che come raggiungimento dei dati percentuali previste dalla legge.</a:t>
            </a:r>
          </a:p>
          <a:p>
            <a:pPr algn="ctr"/>
            <a:r>
              <a:rPr lang="it-IT" sz="2000" dirty="0"/>
              <a:t>Anche i suoi comuni serviti si sono distinti raccogliendo premi come “Comuni </a:t>
            </a:r>
            <a:r>
              <a:rPr lang="it-IT" sz="2000" dirty="0" err="1"/>
              <a:t>Ricicloni</a:t>
            </a:r>
            <a:r>
              <a:rPr lang="it-IT" sz="2000" dirty="0"/>
              <a:t>” in ambito nazionale e regionale</a:t>
            </a:r>
            <a:r>
              <a:rPr lang="it-IT" sz="2000" dirty="0" smtClean="0"/>
              <a:t>.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xmlns="" val="3263344672"/>
      </p:ext>
    </p:extLst>
  </p:cSld>
  <p:clrMapOvr>
    <a:masterClrMapping/>
  </p:clrMapOvr>
  <p:transition>
    <p:fade thruBlk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tice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Ve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e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3155</TotalTime>
  <Words>301</Words>
  <Application>Microsoft Office PowerPoint</Application>
  <PresentationFormat>Presentazione su schermo (4:3)</PresentationFormat>
  <Paragraphs>35</Paragraphs>
  <Slides>7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9" baseType="lpstr">
      <vt:lpstr>Vertice</vt:lpstr>
      <vt:lpstr>Immagine bitmap</vt:lpstr>
      <vt:lpstr>        SEGEN S.p.A., nasce nel 1995.   Società per azioni a capitale totalmente pubblico, costituita con l’obiettivo di promuovere una gestione imprenditoriale dei servizi di igiene urbana in ambito sovra-comunale.   14 soci (13 Comuni  e la Comunità Montana Montagna Marsicana), ognuno titolare di un numero di quote, che in linea di principio è proporzionato al numero degli abitanti. </vt:lpstr>
      <vt:lpstr>Gestisce con affidamento in House i servizi di igiene urbana di 11 Comuni: Balsorano, San Vincenzo Valle Roveto, Morino, Civita D’Antino, Civitella Roveto, Canistro, Capistrello, Castellafiume, Luco dei Marsi, Sante Marie e Tagliacozzo,  tutti Comuni della Provincia di L’Aquila, occupandosi dell’intero ciclo dei rifiuti, dal sistema di raccolta porta a porta di tutte le tipologie,   al trasporto al trattamento in apposito impianto,  promuovendo il riciclo ed il recupero, fino ad occuparsi del conferimento finale. </vt:lpstr>
      <vt:lpstr>IL TERRITORIO</vt:lpstr>
      <vt:lpstr>IMPIANTISTICA</vt:lpstr>
      <vt:lpstr>Diapositiva 5</vt:lpstr>
      <vt:lpstr>Diapositiva 6</vt:lpstr>
      <vt:lpstr>Riconoscimenti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dcolitti</dc:creator>
  <cp:lastModifiedBy>Federico Cecchini</cp:lastModifiedBy>
  <cp:revision>228</cp:revision>
  <cp:lastPrinted>2017-06-05T08:23:22Z</cp:lastPrinted>
  <dcterms:created xsi:type="dcterms:W3CDTF">1601-01-01T00:00:00Z</dcterms:created>
  <dcterms:modified xsi:type="dcterms:W3CDTF">2018-06-20T15:21:08Z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